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61" r:id="rId5"/>
    <p:sldId id="265" r:id="rId6"/>
    <p:sldId id="257" r:id="rId7"/>
    <p:sldId id="258" r:id="rId8"/>
    <p:sldId id="259" r:id="rId9"/>
    <p:sldId id="260" r:id="rId10"/>
    <p:sldId id="266" r:id="rId11"/>
  </p:sldIdLst>
  <p:sldSz cx="9144000" cy="6858000" type="screen4x3"/>
  <p:notesSz cx="9939338" cy="6807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0099E-4F49-4BD3-A1DE-51EACE083233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CDE7F-8D6E-4300-95FF-1125BE583E47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62303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73943-DAF9-491D-880E-FB87D0C468C1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11175"/>
            <a:ext cx="3405188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934" y="3233420"/>
            <a:ext cx="7951470" cy="306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6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13993-A924-4647-873F-38F420984FE4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0572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10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13993-A924-4647-873F-38F420984FE4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IE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731A5EC-5FB3-489E-8C5A-0B96956D0AD9}" type="datetimeFigureOut">
              <a:rPr lang="en-IE" smtClean="0"/>
              <a:pPr/>
              <a:t>04/08/2014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E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765D68-8826-4DB2-A9E1-E860D65FD2E5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National Cancer Registry</a:t>
            </a:r>
            <a:br>
              <a:rPr lang="en-IE" dirty="0" smtClean="0"/>
            </a:br>
            <a:r>
              <a:rPr lang="en-IE" dirty="0" smtClean="0"/>
              <a:t>Ireland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516216" cy="109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NCRI.GI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661248"/>
            <a:ext cx="2051720" cy="101851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Thank you</a:t>
            </a:r>
            <a:endParaRPr lang="en-IE" dirty="0"/>
          </a:p>
        </p:txBody>
      </p:sp>
      <p:pic>
        <p:nvPicPr>
          <p:cNvPr id="5" name="Picture 4" descr="CO000531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4784"/>
            <a:ext cx="3335808" cy="5373216"/>
          </a:xfrm>
          <a:prstGeom prst="rect">
            <a:avLst/>
          </a:prstGeom>
        </p:spPr>
      </p:pic>
      <p:pic>
        <p:nvPicPr>
          <p:cNvPr id="4" name="Content Placeholder 3" descr="CO000551.TIF"/>
          <p:cNvPicPr>
            <a:picLocks noGrp="1" noChangeAspect="1"/>
          </p:cNvPicPr>
          <p:nvPr>
            <p:ph sz="quarter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392" y="1484783"/>
            <a:ext cx="3269160" cy="5373217"/>
          </a:xfrm>
        </p:spPr>
      </p:pic>
      <p:pic>
        <p:nvPicPr>
          <p:cNvPr id="7" name="Picture 6" descr="CO000530.T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484783"/>
            <a:ext cx="3353400" cy="53732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Basic registration dataset</a:t>
            </a:r>
            <a:endParaRPr lang="en-I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1556794"/>
          <a:ext cx="8568953" cy="4968548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2858602"/>
                <a:gridCol w="1429302"/>
                <a:gridCol w="1429302"/>
                <a:gridCol w="2851747"/>
              </a:tblGrid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</a:rPr>
                        <a:t>Patient data</a:t>
                      </a:r>
                      <a:endParaRPr lang="en-IE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</a:rPr>
                        <a:t>Cancer data</a:t>
                      </a:r>
                      <a:endParaRPr lang="en-IE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</a:rPr>
                        <a:t>Treatment and follow up</a:t>
                      </a:r>
                      <a:endParaRPr lang="en-IE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registration number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j-lt"/>
                        </a:rPr>
                        <a:t>tumour</a:t>
                      </a:r>
                      <a:r>
                        <a:rPr lang="en-US" sz="1200" dirty="0">
                          <a:latin typeface="+mj-lt"/>
                        </a:rPr>
                        <a:t> id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treatment id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year of registration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topography code(ICDO3)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treatment code (ICD9CM)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user code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morphology code(ICDO3)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oncology drug (from 2012)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firstname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date of incidence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date of commencement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firstname2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age at incidence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topography code (ICDO3)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surname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grade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hospital id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date of birth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method of diagnosis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mrn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year of birth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microscopic verification of diagnosis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consultant id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sex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method of presentation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admission type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main address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side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purpose of treatment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whose occupation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pathology lab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+mj-lt"/>
                        </a:rPr>
                        <a:t>Metastasis data</a:t>
                      </a:r>
                      <a:endParaRPr lang="en-IE" sz="12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SOC code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pathologist id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metastasis id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occupational  status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histology lab number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topography code (ICDO3)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marital status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histology date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+mj-lt"/>
                        </a:rPr>
                        <a:t>date of diagnosis of metastases</a:t>
                      </a: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smoker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staging site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dead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j-lt"/>
                        </a:rPr>
                        <a:t>tumour</a:t>
                      </a:r>
                      <a:r>
                        <a:rPr lang="en-US" sz="1200" dirty="0">
                          <a:latin typeface="+mj-lt"/>
                        </a:rPr>
                        <a:t> size c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latin typeface="+mj-lt"/>
                        </a:rPr>
                        <a:t>tumour</a:t>
                      </a:r>
                      <a:r>
                        <a:rPr lang="en-US" sz="1200" dirty="0">
                          <a:latin typeface="+mj-lt"/>
                        </a:rPr>
                        <a:t> size p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date of death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clinical stage T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path stage T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cause of death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clinical stage N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path stage N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Arial Japanese"/>
                        <a:cs typeface="Arial Japanese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death certificate number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clinical stage M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path stage M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date of death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TNM summary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underlying cause of death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confidence T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other conditions present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confidence N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200">
                          <a:latin typeface="+mj-lt"/>
                        </a:rPr>
                        <a:t>place of death</a:t>
                      </a:r>
                      <a:endParaRPr lang="en-IE" sz="1200">
                        <a:latin typeface="+mj-lt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confidence M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residual disease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IE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910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12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+mj-lt"/>
                        </a:rPr>
                        <a:t>first recurrence date</a:t>
                      </a:r>
                      <a:endParaRPr lang="en-IE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1164" marR="6116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Sources of data for the project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IE" dirty="0" smtClean="0"/>
              <a:t>Basic registration dataset</a:t>
            </a:r>
          </a:p>
          <a:p>
            <a:r>
              <a:rPr lang="en-IE" dirty="0" smtClean="0"/>
              <a:t>Hospital discharge records (public hospitals only)</a:t>
            </a:r>
          </a:p>
          <a:p>
            <a:pPr lvl="1"/>
            <a:r>
              <a:rPr lang="en-IE" dirty="0" smtClean="0"/>
              <a:t>Diagnoses and procedures</a:t>
            </a:r>
          </a:p>
          <a:p>
            <a:r>
              <a:rPr lang="en-IE" dirty="0" smtClean="0"/>
              <a:t>Histopathology records (online in all hospitals)</a:t>
            </a:r>
          </a:p>
          <a:p>
            <a:r>
              <a:rPr lang="en-IE" dirty="0" smtClean="0"/>
              <a:t>Imaging (online in all hospitals)</a:t>
            </a:r>
          </a:p>
          <a:p>
            <a:pPr lvl="1"/>
            <a:r>
              <a:rPr lang="en-IE" dirty="0" smtClean="0"/>
              <a:t>X-rays, scans, MRI etc</a:t>
            </a:r>
          </a:p>
          <a:p>
            <a:r>
              <a:rPr lang="en-IE" dirty="0" smtClean="0"/>
              <a:t>Patient medical notes (limited availability)</a:t>
            </a:r>
          </a:p>
          <a:p>
            <a:pPr lvl="1"/>
            <a:r>
              <a:rPr lang="en-IE" dirty="0" err="1" smtClean="0"/>
              <a:t>Targetted</a:t>
            </a:r>
            <a:r>
              <a:rPr lang="en-IE" dirty="0" smtClean="0"/>
              <a:t> therapy, immunotherapy, serum markers</a:t>
            </a:r>
            <a:endParaRPr lang="en-I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General findings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Almost all of the items are currently registered by us.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For some items which we do not register, we will need to go back to the patient record. These are often not available more than a year after the patient was discharged.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Precise definitions are required for some items e.g. which drugs are </a:t>
            </a:r>
            <a:r>
              <a:rPr lang="en-IE" dirty="0" err="1" smtClean="0"/>
              <a:t>targetted</a:t>
            </a:r>
            <a:r>
              <a:rPr lang="en-IE" dirty="0" smtClean="0"/>
              <a:t> therapy.</a:t>
            </a:r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Queries and comments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GEP NETs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Invasive only?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How do we grade cancers where the grading given is inconsistent with the schema 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Do we include carcinoid of appendix?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Items not currently collected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Re-operation—only if cancer is present in the operation specimen; possibly retrievable in other ways.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Targeted therapy—use, date ,hospital (need definition)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Immunotherapy—date, use, hospital (need definition)</a:t>
            </a:r>
          </a:p>
          <a:p>
            <a:pPr marL="914400" lvl="1" indent="-514350">
              <a:buNone/>
            </a:pPr>
            <a:r>
              <a:rPr lang="en-IE" sz="2600" dirty="0" smtClean="0"/>
              <a:t>These are retrievable in theory but availability of notes varies.</a:t>
            </a:r>
          </a:p>
        </p:txBody>
      </p:sp>
      <p:pic>
        <p:nvPicPr>
          <p:cNvPr id="4" name="Picture 3" descr="NCRI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88640"/>
            <a:ext cx="2051720" cy="10185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Limb sarcomas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Include C47.1 C47.2 M-9540/3 (</a:t>
            </a:r>
            <a:r>
              <a:rPr lang="en-IE" dirty="0" err="1" smtClean="0"/>
              <a:t>neurilemmoma</a:t>
            </a:r>
            <a:r>
              <a:rPr lang="en-IE" dirty="0" smtClean="0"/>
              <a:t>)?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It does not seem from examining pathology reports that Irish pathologists use </a:t>
            </a:r>
            <a:r>
              <a:rPr lang="en-IE" dirty="0" err="1" smtClean="0"/>
              <a:t>Coindre</a:t>
            </a:r>
            <a:r>
              <a:rPr lang="en-IE" dirty="0" smtClean="0"/>
              <a:t>/</a:t>
            </a:r>
            <a:r>
              <a:rPr lang="en-IE" dirty="0" err="1" smtClean="0"/>
              <a:t>Trojani</a:t>
            </a:r>
            <a:r>
              <a:rPr lang="en-IE" dirty="0" smtClean="0"/>
              <a:t> system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Biopsy revision requested—what does this mean?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Diagnosis changed after review Not available on database; final diagnosis only. May be possible to retrieve some information.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Histological verification post surgery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Difficult to interpret what this means—change in morphology code?.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Items not currently collected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Targeted therapy-use, date ,hospital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Other therapy—not in the detail specified . Definition incorrect (hospital of radiotherapy)</a:t>
            </a:r>
            <a:r>
              <a:rPr lang="en-IE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IE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914400" lvl="1" indent="-514350">
              <a:buFont typeface="+mj-lt"/>
              <a:buAutoNum type="alphaLcPeriod"/>
            </a:pPr>
            <a:r>
              <a:rPr lang="en-IE" sz="2600" dirty="0" smtClean="0"/>
              <a:t>All items are retrievable in theory but availability of notes varies.</a:t>
            </a:r>
          </a:p>
          <a:p>
            <a:endParaRPr lang="en-IE" dirty="0"/>
          </a:p>
        </p:txBody>
      </p:sp>
      <p:pic>
        <p:nvPicPr>
          <p:cNvPr id="4" name="Picture 3" descr="NCRI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88640"/>
            <a:ext cx="2051720" cy="10185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Testis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Why so many morphologies? 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Items not currently collected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Serum markers 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Active surveillance: Difficult to pick up; may be </a:t>
            </a:r>
            <a:r>
              <a:rPr lang="en-IE" dirty="0" err="1" smtClean="0"/>
              <a:t>biassed</a:t>
            </a:r>
            <a:r>
              <a:rPr lang="en-IE" dirty="0" smtClean="0"/>
              <a:t>. Hospital of active surveillance is difficult to define.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Immunotherapy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Recurrence (some unsystematic data) </a:t>
            </a:r>
          </a:p>
          <a:p>
            <a:endParaRPr lang="en-IE" dirty="0"/>
          </a:p>
        </p:txBody>
      </p:sp>
      <p:pic>
        <p:nvPicPr>
          <p:cNvPr id="4" name="Picture 3" descr="NCRI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88640"/>
            <a:ext cx="2051720" cy="10185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Head and neck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dirty="0" smtClean="0"/>
              <a:t>C14.0 and C14.8 not included?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Pattern of invasion? What does this mean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/>
              <a:t>Biopsy review—what does this mean?</a:t>
            </a:r>
          </a:p>
          <a:p>
            <a:pPr marL="514350" indent="-514350">
              <a:buFont typeface="+mj-lt"/>
              <a:buAutoNum type="arabicPeriod"/>
            </a:pPr>
            <a:r>
              <a:rPr lang="en-IE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IE" dirty="0" smtClean="0"/>
              <a:t>Items not currently collected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HPV (only one code should be here, not 7 &amp; 8)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IE" dirty="0" smtClean="0"/>
              <a:t>Radiotherapy type—only from 1/1/2011</a:t>
            </a:r>
          </a:p>
          <a:p>
            <a:pPr marL="400050" lvl="1" indent="0">
              <a:buNone/>
            </a:pPr>
            <a:endParaRPr lang="en-IE" dirty="0"/>
          </a:p>
        </p:txBody>
      </p:sp>
      <p:pic>
        <p:nvPicPr>
          <p:cNvPr id="4" name="Picture 3" descr="NCRI.G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88640"/>
            <a:ext cx="2051720" cy="101851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1524</TotalTime>
  <Words>619</Words>
  <Application>Microsoft Macintosh PowerPoint</Application>
  <PresentationFormat>On-screen Show (4:3)</PresentationFormat>
  <Paragraphs>130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National Cancer Registry Ireland</vt:lpstr>
      <vt:lpstr>Basic registration dataset</vt:lpstr>
      <vt:lpstr>Sources of data for the project</vt:lpstr>
      <vt:lpstr>General findings</vt:lpstr>
      <vt:lpstr>Queries and comments</vt:lpstr>
      <vt:lpstr>GEP NETs</vt:lpstr>
      <vt:lpstr>Limb sarcomas</vt:lpstr>
      <vt:lpstr>Testis</vt:lpstr>
      <vt:lpstr>Head and neck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Harry Comber</dc:creator>
  <cp:lastModifiedBy>Chris Matthews</cp:lastModifiedBy>
  <cp:revision>37</cp:revision>
  <dcterms:created xsi:type="dcterms:W3CDTF">2014-01-13T16:42:11Z</dcterms:created>
  <dcterms:modified xsi:type="dcterms:W3CDTF">2014-08-04T11:19:41Z</dcterms:modified>
</cp:coreProperties>
</file>