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0" r:id="rId3"/>
    <p:sldId id="313" r:id="rId4"/>
    <p:sldId id="317" r:id="rId5"/>
    <p:sldId id="314" r:id="rId6"/>
    <p:sldId id="315" r:id="rId7"/>
    <p:sldId id="318" r:id="rId8"/>
    <p:sldId id="319" r:id="rId9"/>
    <p:sldId id="320" r:id="rId10"/>
    <p:sldId id="312" r:id="rId11"/>
  </p:sldIdLst>
  <p:sldSz cx="9144000" cy="6858000" type="screen4x3"/>
  <p:notesSz cx="6797675" cy="9926638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7D5"/>
    <a:srgbClr val="F5E447"/>
    <a:srgbClr val="FFFF66"/>
    <a:srgbClr val="FFCC66"/>
    <a:srgbClr val="FFCC00"/>
    <a:srgbClr val="003399"/>
    <a:srgbClr val="0000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26" autoAdjust="0"/>
    <p:restoredTop sz="94647" autoAdjust="0"/>
  </p:normalViewPr>
  <p:slideViewPr>
    <p:cSldViewPr>
      <p:cViewPr>
        <p:scale>
          <a:sx n="75" d="100"/>
          <a:sy n="75" d="100"/>
        </p:scale>
        <p:origin x="-3432" y="-1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8" d="100"/>
        <a:sy n="98" d="100"/>
      </p:scale>
      <p:origin x="0" y="1212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069" y="0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857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069" y="9428857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380A31-6E97-43E7-8E11-0E931BDC15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59437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069" y="0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93" y="4715234"/>
            <a:ext cx="5437491" cy="4467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Fare clic per modificare gli stili del testo dello schema</a:t>
            </a:r>
          </a:p>
          <a:p>
            <a:pPr lvl="1"/>
            <a:r>
              <a:rPr lang="en-GB" noProof="0" smtClean="0"/>
              <a:t>Secondo livello</a:t>
            </a:r>
          </a:p>
          <a:p>
            <a:pPr lvl="2"/>
            <a:r>
              <a:rPr lang="en-GB" noProof="0" smtClean="0"/>
              <a:t>Terzo livello</a:t>
            </a:r>
          </a:p>
          <a:p>
            <a:pPr lvl="3"/>
            <a:r>
              <a:rPr lang="en-GB" noProof="0" smtClean="0"/>
              <a:t>Quarto livello</a:t>
            </a:r>
          </a:p>
          <a:p>
            <a:pPr lvl="4"/>
            <a:r>
              <a:rPr lang="en-GB" noProof="0" smtClean="0"/>
              <a:t>Quinto livello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8857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069" y="9428857"/>
            <a:ext cx="2945984" cy="496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68" tIns="46534" rIns="93068" bIns="4653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DCBDD89-F9EF-48AB-A5CA-03BDD88731A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48780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2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3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4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5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6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7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8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5E15AB-C58C-40E4-91F5-889FCC6AD0B3}" type="slidenum">
              <a:rPr lang="nl-NL" smtClean="0"/>
              <a:pPr/>
              <a:t>9</a:t>
            </a:fld>
            <a:endParaRPr lang="nl-NL" smtClean="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I expect WP 1 to present the general aim of the project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6DA4C0F-916D-456A-9F09-3778A022AC66}" type="slidenum">
              <a:rPr lang="nl-NL" smtClean="0"/>
              <a:pPr/>
              <a:t>10</a:t>
            </a:fld>
            <a:endParaRPr lang="nl-NL" smtClean="0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it/imgres?imgurl=http://www.nanonord.dk/images/eu_logo.jpg&amp;imgrefurl=http://cdv.altrove.it/2007_11_01_archive.html&amp;h=284&amp;w=426&amp;sz=11&amp;hl=it&amp;start=8&amp;usg=__yUfhwimJm_NX6EYSntE6HhkfIiQ=&amp;tbnid=xx1uKZukoCCTsM:&amp;tbnh=84&amp;tbnw=126&amp;prev=/images?q=commissione+europea&amp;gbv=2&amp;hl=it&amp;sa=G" TargetMode="External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5964238"/>
            <a:ext cx="79565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eu_logo">
            <a:hlinkClick r:id="rId3"/>
          </p:cNvPr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964238"/>
            <a:ext cx="11874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olo 3"/>
          <p:cNvSpPr>
            <a:spLocks noGrp="1"/>
          </p:cNvSpPr>
          <p:nvPr>
            <p:ph type="ctrTitle"/>
          </p:nvPr>
        </p:nvSpPr>
        <p:spPr>
          <a:xfrm>
            <a:off x="755576" y="1628800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sz="quarter" idx="10"/>
          </p:nvPr>
        </p:nvSpPr>
        <p:spPr>
          <a:xfrm>
            <a:off x="1619672" y="1772816"/>
            <a:ext cx="6264696" cy="37444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2267744" y="260648"/>
            <a:ext cx="6645424" cy="792088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6725" y="312738"/>
            <a:ext cx="6010275" cy="75565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7813" y="1381125"/>
            <a:ext cx="7700962" cy="44624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66725" y="6786563"/>
            <a:ext cx="71438" cy="71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574675" y="6786563"/>
            <a:ext cx="71438" cy="71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98500" y="6786563"/>
            <a:ext cx="71438" cy="714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F9536-54C7-4EDD-AAE4-4A032BE119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png"/><Relationship Id="rId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260350"/>
            <a:ext cx="190182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Immagine 9"/>
          <p:cNvPicPr>
            <a:picLocks noChangeAspect="1" noChangeArrowheads="1"/>
          </p:cNvPicPr>
          <p:nvPr userDrawn="1"/>
        </p:nvPicPr>
        <p:blipFill>
          <a:blip r:embed="rId6" cstate="print">
            <a:lum bright="-18000"/>
          </a:blip>
          <a:srcRect/>
          <a:stretch>
            <a:fillRect/>
          </a:stretch>
        </p:blipFill>
        <p:spPr bwMode="auto">
          <a:xfrm>
            <a:off x="0" y="6035675"/>
            <a:ext cx="9144000" cy="83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4"/>
          <p:cNvSpPr txBox="1">
            <a:spLocks noChangeArrowheads="1"/>
          </p:cNvSpPr>
          <p:nvPr userDrawn="1"/>
        </p:nvSpPr>
        <p:spPr bwMode="auto">
          <a:xfrm>
            <a:off x="5346700" y="6496050"/>
            <a:ext cx="3797300" cy="361950"/>
          </a:xfrm>
          <a:prstGeom prst="rect">
            <a:avLst/>
          </a:prstGeom>
          <a:gradFill rotWithShape="1">
            <a:gsLst>
              <a:gs pos="0">
                <a:srgbClr val="000000">
                  <a:alpha val="0"/>
                </a:srgbClr>
              </a:gs>
              <a:gs pos="100000">
                <a:srgbClr val="000000">
                  <a:gamma/>
                  <a:shade val="46275"/>
                  <a:invGamma/>
                  <a:alpha val="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Aft>
                <a:spcPts val="1000"/>
              </a:spcAft>
              <a:defRPr/>
            </a:pPr>
            <a:r>
              <a:rPr lang="en-US">
                <a:solidFill>
                  <a:srgbClr val="FFFFFF"/>
                </a:solidFill>
                <a:latin typeface="Calibri" pitchFamily="34" charset="0"/>
              </a:rPr>
              <a:t>Information network on rare cancers</a:t>
            </a:r>
            <a:endParaRPr lang="it-IT">
              <a:latin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6" r:id="rId2"/>
    <p:sldLayoutId id="2147483658" r:id="rId3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 sz="28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mailto:j.vanderzwan@iknl.n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mailto:j.vanderzwan@iknl.nl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2"/>
          <p:cNvSpPr txBox="1">
            <a:spLocks noChangeArrowheads="1"/>
          </p:cNvSpPr>
          <p:nvPr/>
        </p:nvSpPr>
        <p:spPr bwMode="auto">
          <a:xfrm>
            <a:off x="859111" y="908720"/>
            <a:ext cx="7521575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Arial Narrow" pitchFamily="34" charset="0"/>
              </a:rPr>
              <a:t>Work </a:t>
            </a:r>
            <a:r>
              <a:rPr lang="en-GB" sz="3600" b="1" dirty="0">
                <a:latin typeface="Arial Narrow" pitchFamily="34" charset="0"/>
              </a:rPr>
              <a:t>Package </a:t>
            </a:r>
            <a:r>
              <a:rPr lang="en-GB" sz="3600" b="1" dirty="0" smtClean="0">
                <a:latin typeface="Arial Narrow" pitchFamily="34" charset="0"/>
              </a:rPr>
              <a:t>5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Arial Narrow" pitchFamily="34" charset="0"/>
              </a:rPr>
              <a:t>The way forward </a:t>
            </a:r>
          </a:p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Arial Narrow" pitchFamily="34" charset="0"/>
              </a:rPr>
              <a:t>Utrecht 17</a:t>
            </a:r>
            <a:r>
              <a:rPr lang="en-GB" sz="3600" b="1" baseline="30000" dirty="0" smtClean="0">
                <a:latin typeface="Arial Narrow" pitchFamily="34" charset="0"/>
              </a:rPr>
              <a:t>th</a:t>
            </a:r>
            <a:r>
              <a:rPr lang="en-GB" sz="3600" b="1" dirty="0" smtClean="0">
                <a:latin typeface="Arial Narrow" pitchFamily="34" charset="0"/>
              </a:rPr>
              <a:t> January 2014</a:t>
            </a:r>
            <a:endParaRPr lang="en-GB" sz="3600" b="1" dirty="0">
              <a:latin typeface="Arial Narrow" pitchFamily="34" charset="0"/>
            </a:endParaRPr>
          </a:p>
        </p:txBody>
      </p:sp>
      <p:sp>
        <p:nvSpPr>
          <p:cNvPr id="7170" name="Rectangle 3"/>
          <p:cNvSpPr txBox="1">
            <a:spLocks noChangeArrowheads="1"/>
          </p:cNvSpPr>
          <p:nvPr/>
        </p:nvSpPr>
        <p:spPr bwMode="auto">
          <a:xfrm>
            <a:off x="1199518" y="2990850"/>
            <a:ext cx="684076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GB" sz="2800" dirty="0" smtClean="0">
                <a:latin typeface="Arial Narrow" pitchFamily="34" charset="0"/>
              </a:rPr>
              <a:t>Timeline for the High Resolution study</a:t>
            </a:r>
            <a:endParaRPr lang="en-GB" sz="2800" dirty="0">
              <a:latin typeface="Arial Narrow" pitchFamily="34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71513" y="4777060"/>
            <a:ext cx="7110412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72000" tIns="0" rIns="0" bIns="0" anchor="b"/>
          <a:lstStyle/>
          <a:p>
            <a:pPr>
              <a:lnSpc>
                <a:spcPts val="3000"/>
              </a:lnSpc>
              <a:spcBef>
                <a:spcPct val="50000"/>
              </a:spcBef>
            </a:pPr>
            <a:r>
              <a:rPr lang="en-GB" sz="2500" dirty="0" smtClean="0">
                <a:latin typeface="+mj-lt"/>
              </a:rPr>
              <a:t>Jan Maarten van der </a:t>
            </a:r>
            <a:r>
              <a:rPr lang="en-GB" sz="2500" dirty="0" err="1" smtClean="0">
                <a:latin typeface="+mj-lt"/>
              </a:rPr>
              <a:t>Zwan</a:t>
            </a:r>
            <a:endParaRPr lang="en-GB" sz="2500" dirty="0">
              <a:latin typeface="+mj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63688" y="260648"/>
            <a:ext cx="6010275" cy="75565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Questions and suggestions</a:t>
            </a:r>
          </a:p>
        </p:txBody>
      </p:sp>
      <p:pic>
        <p:nvPicPr>
          <p:cNvPr id="47106" name="Picture 2" descr="http://marketingepic.com/sites/marketingepic.com/files/Question-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9644" y="1484784"/>
            <a:ext cx="5208587" cy="390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80441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/>
          <p:cNvSpPr txBox="1"/>
          <p:nvPr/>
        </p:nvSpPr>
        <p:spPr>
          <a:xfrm>
            <a:off x="2780021" y="169981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Start data collection</a:t>
            </a:r>
          </a:p>
        </p:txBody>
      </p:sp>
      <p:sp>
        <p:nvSpPr>
          <p:cNvPr id="6" name="Rechthoek 5"/>
          <p:cNvSpPr/>
          <p:nvPr/>
        </p:nvSpPr>
        <p:spPr>
          <a:xfrm>
            <a:off x="2780021" y="2389530"/>
            <a:ext cx="28264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Data</a:t>
            </a:r>
            <a:r>
              <a:rPr lang="en-US" i="1" dirty="0" smtClean="0"/>
              <a:t> </a:t>
            </a:r>
            <a:r>
              <a:rPr lang="en-US" dirty="0" smtClean="0"/>
              <a:t>collection completed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3954390" y="347812"/>
            <a:ext cx="1713804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nl-NL" sz="3600" b="1" dirty="0" err="1">
                <a:latin typeface="+mj-lt"/>
                <a:ea typeface="+mj-ea"/>
                <a:cs typeface="+mj-cs"/>
              </a:rPr>
              <a:t>Timeline</a:t>
            </a:r>
            <a:endParaRPr lang="nl-NL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780021" y="3000666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Run </a:t>
            </a:r>
            <a:r>
              <a:rPr lang="en-US" dirty="0" smtClean="0"/>
              <a:t>data check </a:t>
            </a:r>
            <a:r>
              <a:rPr lang="en-US" dirty="0"/>
              <a:t>exercise</a:t>
            </a:r>
            <a:endParaRPr lang="nl-NL" dirty="0"/>
          </a:p>
        </p:txBody>
      </p:sp>
      <p:sp>
        <p:nvSpPr>
          <p:cNvPr id="11" name="Rechthoek 10"/>
          <p:cNvSpPr/>
          <p:nvPr/>
        </p:nvSpPr>
        <p:spPr>
          <a:xfrm>
            <a:off x="2780021" y="3645024"/>
            <a:ext cx="33009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Feedback data check exercise</a:t>
            </a:r>
            <a:endParaRPr lang="nl-NL" dirty="0"/>
          </a:p>
        </p:txBody>
      </p:sp>
      <p:sp>
        <p:nvSpPr>
          <p:cNvPr id="12" name="Rechthoek 11"/>
          <p:cNvSpPr/>
          <p:nvPr/>
        </p:nvSpPr>
        <p:spPr>
          <a:xfrm>
            <a:off x="2780021" y="4354016"/>
            <a:ext cx="21723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Final data analyses</a:t>
            </a:r>
            <a:endParaRPr lang="nl-NL" dirty="0"/>
          </a:p>
        </p:txBody>
      </p:sp>
      <p:sp>
        <p:nvSpPr>
          <p:cNvPr id="9" name="Vijfhoek 8"/>
          <p:cNvSpPr/>
          <p:nvPr/>
        </p:nvSpPr>
        <p:spPr>
          <a:xfrm rot="5400000">
            <a:off x="363682" y="3387854"/>
            <a:ext cx="3745408" cy="369332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13" name="Rechte verbindingslijn 12"/>
          <p:cNvCxnSpPr/>
          <p:nvPr/>
        </p:nvCxnSpPr>
        <p:spPr>
          <a:xfrm>
            <a:off x="1943273" y="1889364"/>
            <a:ext cx="586225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1943273" y="4515212"/>
            <a:ext cx="586225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>
            <a:off x="1940830" y="3829690"/>
            <a:ext cx="586225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/>
          <p:nvPr/>
        </p:nvCxnSpPr>
        <p:spPr>
          <a:xfrm>
            <a:off x="1943273" y="2602494"/>
            <a:ext cx="586225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/>
          <p:nvPr/>
        </p:nvCxnSpPr>
        <p:spPr>
          <a:xfrm>
            <a:off x="1943272" y="3190338"/>
            <a:ext cx="586225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kstvak 20"/>
          <p:cNvSpPr txBox="1"/>
          <p:nvPr/>
        </p:nvSpPr>
        <p:spPr>
          <a:xfrm>
            <a:off x="761194" y="169783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January</a:t>
            </a:r>
          </a:p>
        </p:txBody>
      </p:sp>
      <p:sp>
        <p:nvSpPr>
          <p:cNvPr id="22" name="Tekstvak 21"/>
          <p:cNvSpPr txBox="1"/>
          <p:nvPr/>
        </p:nvSpPr>
        <p:spPr>
          <a:xfrm>
            <a:off x="782526" y="238556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April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791145" y="30056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May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761194" y="364502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June</a:t>
            </a:r>
          </a:p>
        </p:txBody>
      </p:sp>
      <p:sp>
        <p:nvSpPr>
          <p:cNvPr id="25" name="Tekstvak 24"/>
          <p:cNvSpPr txBox="1"/>
          <p:nvPr/>
        </p:nvSpPr>
        <p:spPr>
          <a:xfrm>
            <a:off x="706003" y="433054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August</a:t>
            </a:r>
          </a:p>
        </p:txBody>
      </p:sp>
      <p:sp>
        <p:nvSpPr>
          <p:cNvPr id="26" name="Rechthoek 25"/>
          <p:cNvSpPr/>
          <p:nvPr/>
        </p:nvSpPr>
        <p:spPr>
          <a:xfrm>
            <a:off x="1150191" y="5629890"/>
            <a:ext cx="22878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Final Report for EU</a:t>
            </a:r>
            <a:endParaRPr lang="nl-NL" b="1" dirty="0"/>
          </a:p>
        </p:txBody>
      </p:sp>
      <p:cxnSp>
        <p:nvCxnSpPr>
          <p:cNvPr id="27" name="Rechte verbindingslijn 26"/>
          <p:cNvCxnSpPr/>
          <p:nvPr/>
        </p:nvCxnSpPr>
        <p:spPr>
          <a:xfrm>
            <a:off x="1946775" y="5013176"/>
            <a:ext cx="586225" cy="0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hthoek 27"/>
          <p:cNvSpPr/>
          <p:nvPr/>
        </p:nvSpPr>
        <p:spPr>
          <a:xfrm>
            <a:off x="2780021" y="4828510"/>
            <a:ext cx="27109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Presentation final results</a:t>
            </a:r>
            <a:endParaRPr lang="nl-NL" dirty="0"/>
          </a:p>
        </p:txBody>
      </p:sp>
      <p:sp>
        <p:nvSpPr>
          <p:cNvPr id="29" name="Tekstvak 28"/>
          <p:cNvSpPr txBox="1"/>
          <p:nvPr/>
        </p:nvSpPr>
        <p:spPr>
          <a:xfrm>
            <a:off x="706003" y="482851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October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888333" y="347812"/>
            <a:ext cx="3845925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+mj-lt"/>
                <a:ea typeface="+mj-ea"/>
                <a:cs typeface="+mj-cs"/>
              </a:rPr>
              <a:t>Start Data collection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827583" y="1595021"/>
            <a:ext cx="6950942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 smtClean="0"/>
              <a:t>Discussion data collection protocol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Revision of the protocol and data collection tool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Ask permission data protection boards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Collect data following protocol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Send in collected data</a:t>
            </a:r>
          </a:p>
          <a:p>
            <a:endParaRPr lang="en-GB" sz="2400" dirty="0" smtClean="0"/>
          </a:p>
          <a:p>
            <a:pPr marL="285750" indent="-285750">
              <a:buFontTx/>
              <a:buChar char="-"/>
            </a:pPr>
            <a:r>
              <a:rPr lang="en-GB" sz="2400" dirty="0"/>
              <a:t>Help Desk for questions (</a:t>
            </a:r>
            <a:r>
              <a:rPr lang="en-GB" sz="2400" dirty="0">
                <a:hlinkClick r:id="rId3"/>
              </a:rPr>
              <a:t>j.vanderzwan@iknl.nl</a:t>
            </a:r>
            <a:r>
              <a:rPr lang="en-GB" sz="2400" dirty="0"/>
              <a:t>)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63724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2374573" y="347812"/>
            <a:ext cx="4873450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+mj-lt"/>
                <a:ea typeface="+mj-ea"/>
                <a:cs typeface="+mj-cs"/>
              </a:rPr>
              <a:t>Data collection completed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827583" y="1595021"/>
            <a:ext cx="6840761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 smtClean="0"/>
              <a:t>Send in the dataset to: </a:t>
            </a:r>
            <a:r>
              <a:rPr lang="en-GB" sz="2400" dirty="0" smtClean="0">
                <a:hlinkClick r:id="rId3"/>
              </a:rPr>
              <a:t>j.vanderzwan@iknl.nl</a:t>
            </a:r>
            <a:endParaRPr lang="en-GB" sz="2400" dirty="0" smtClean="0"/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Encrypt the database by using: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GB" sz="2400" dirty="0" smtClean="0"/>
              <a:t>WinZip</a:t>
            </a:r>
          </a:p>
          <a:p>
            <a:pPr marL="1257300" lvl="2" indent="-342900">
              <a:buFont typeface="Arial" pitchFamily="34" charset="0"/>
              <a:buChar char="•"/>
            </a:pPr>
            <a:r>
              <a:rPr lang="en-GB" sz="2400" dirty="0" smtClean="0"/>
              <a:t>WinRAR</a:t>
            </a:r>
          </a:p>
          <a:p>
            <a:pPr lvl="2"/>
            <a:r>
              <a:rPr lang="en-GB" sz="2400" i="1" dirty="0" smtClean="0"/>
              <a:t>Password*: 	Country and Capital </a:t>
            </a:r>
          </a:p>
          <a:p>
            <a:pPr lvl="2"/>
            <a:r>
              <a:rPr lang="en-GB" sz="2400" i="1" dirty="0" smtClean="0"/>
              <a:t>		(small letters only)</a:t>
            </a:r>
          </a:p>
          <a:p>
            <a:pPr lvl="2"/>
            <a:endParaRPr lang="en-GB" sz="2400" i="1" dirty="0" smtClean="0"/>
          </a:p>
          <a:p>
            <a:pPr lvl="2"/>
            <a:r>
              <a:rPr lang="en-GB" sz="2400" i="1" dirty="0" smtClean="0"/>
              <a:t>Example:	</a:t>
            </a:r>
            <a:r>
              <a:rPr lang="en-GB" sz="2400" i="1" dirty="0" err="1" smtClean="0"/>
              <a:t>netherlandamsterdam</a:t>
            </a:r>
            <a:endParaRPr lang="en-GB" sz="2400" i="1" dirty="0"/>
          </a:p>
          <a:p>
            <a:pPr lvl="2"/>
            <a:r>
              <a:rPr lang="en-GB" sz="2400" dirty="0" smtClean="0"/>
              <a:t> </a:t>
            </a:r>
            <a:endParaRPr lang="en-GB" sz="2400" dirty="0"/>
          </a:p>
          <a:p>
            <a:r>
              <a:rPr lang="en-GB" dirty="0" smtClean="0"/>
              <a:t>*This password will be used for further exchange of data</a:t>
            </a:r>
          </a:p>
        </p:txBody>
      </p:sp>
    </p:spTree>
    <p:extLst>
      <p:ext uri="{BB962C8B-B14F-4D97-AF65-F5344CB8AC3E}">
        <p14:creationId xmlns:p14="http://schemas.microsoft.com/office/powerpoint/2010/main" val="538747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3321947" y="347812"/>
            <a:ext cx="2978701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nl-NL" sz="3600" b="1" dirty="0" smtClean="0">
                <a:latin typeface="+mj-lt"/>
                <a:ea typeface="+mj-ea"/>
                <a:cs typeface="+mj-cs"/>
              </a:rPr>
              <a:t>Run data check</a:t>
            </a:r>
            <a:endParaRPr lang="nl-NL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827583" y="1591053"/>
            <a:ext cx="6864380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 smtClean="0"/>
              <a:t>Data collection completed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Data check upon:</a:t>
            </a:r>
          </a:p>
          <a:p>
            <a:pPr marL="285750" indent="-285750">
              <a:buFontTx/>
              <a:buChar char="-"/>
            </a:pPr>
            <a:endParaRPr lang="en-GB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400" dirty="0" smtClean="0"/>
              <a:t>Completeness of the data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400" dirty="0" smtClean="0"/>
              <a:t>Strange combinations </a:t>
            </a:r>
            <a:r>
              <a:rPr lang="en-GB" sz="2400" dirty="0" err="1" smtClean="0"/>
              <a:t>topo</a:t>
            </a:r>
            <a:r>
              <a:rPr lang="en-GB" sz="2400" dirty="0" smtClean="0"/>
              <a:t> / </a:t>
            </a:r>
            <a:r>
              <a:rPr lang="en-GB" sz="2400" dirty="0" err="1" smtClean="0"/>
              <a:t>morpho</a:t>
            </a:r>
            <a:r>
              <a:rPr lang="en-GB" sz="2400" dirty="0" smtClean="0"/>
              <a:t> codes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400" dirty="0" smtClean="0"/>
              <a:t>Rarities for TNM and staging</a:t>
            </a:r>
          </a:p>
          <a:p>
            <a:pPr marL="0" lvl="1"/>
            <a:endParaRPr lang="en-GB" sz="2400" dirty="0" smtClean="0"/>
          </a:p>
          <a:p>
            <a:pPr marL="342900" lvl="1" indent="-342900">
              <a:buFontTx/>
              <a:buChar char="-"/>
            </a:pPr>
            <a:r>
              <a:rPr lang="en-GB" sz="2400" dirty="0" smtClean="0"/>
              <a:t>Ask expert opinion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GB" sz="2400" dirty="0" smtClean="0"/>
              <a:t>Clinicians</a:t>
            </a:r>
          </a:p>
          <a:p>
            <a:pPr marL="800100" lvl="2" indent="-342900">
              <a:buFont typeface="Arial" pitchFamily="34" charset="0"/>
              <a:buChar char="•"/>
            </a:pPr>
            <a:r>
              <a:rPr lang="en-GB" sz="2400" dirty="0" smtClean="0"/>
              <a:t>CR experts</a:t>
            </a:r>
          </a:p>
          <a:p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82321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764905" y="347812"/>
            <a:ext cx="4092788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+mj-lt"/>
                <a:ea typeface="+mj-ea"/>
                <a:cs typeface="+mj-cs"/>
              </a:rPr>
              <a:t>Feedback data check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827583" y="1595021"/>
            <a:ext cx="727280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 smtClean="0"/>
              <a:t>Cancer Registries will be informed with the results of the data check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Cancer Registries correct their data or motivate the results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There is an agreement on the final data set</a:t>
            </a:r>
            <a:endParaRPr lang="en-GB" sz="2400" dirty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6972154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2984522" y="347812"/>
            <a:ext cx="3653565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+mj-lt"/>
                <a:ea typeface="+mj-ea"/>
                <a:cs typeface="+mj-cs"/>
              </a:rPr>
              <a:t>Final data analyses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827583" y="1595021"/>
            <a:ext cx="7272809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 smtClean="0"/>
              <a:t>The data will be analysed for presentation</a:t>
            </a:r>
          </a:p>
          <a:p>
            <a:endParaRPr lang="en-GB" sz="2400" dirty="0" smtClean="0"/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400" dirty="0" smtClean="0"/>
              <a:t>Per country/region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400" dirty="0" smtClean="0"/>
              <a:t>EU overall</a:t>
            </a:r>
          </a:p>
          <a:p>
            <a:pPr marL="800100" lvl="1" indent="-342900">
              <a:buFont typeface="Arial" pitchFamily="34" charset="0"/>
              <a:buChar char="•"/>
            </a:pPr>
            <a:r>
              <a:rPr lang="en-GB" sz="2400" dirty="0" smtClean="0"/>
              <a:t>Per indicator</a:t>
            </a:r>
          </a:p>
          <a:p>
            <a:pPr lvl="1"/>
            <a:endParaRPr lang="en-GB" sz="2400" dirty="0" smtClean="0"/>
          </a:p>
          <a:p>
            <a:pPr marL="800100" lvl="1" indent="-342900">
              <a:buFont typeface="Arial" pitchFamily="34" charset="0"/>
              <a:buChar char="•"/>
            </a:pPr>
            <a:endParaRPr lang="en-GB" sz="2400" dirty="0" smtClean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Additional analyses in case possible</a:t>
            </a:r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/>
          </a:p>
          <a:p>
            <a:pPr marL="285750" indent="-285750">
              <a:buFontTx/>
              <a:buChar char="-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03973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3604085" y="347812"/>
            <a:ext cx="2414444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+mj-lt"/>
                <a:ea typeface="+mj-ea"/>
                <a:cs typeface="+mj-cs"/>
              </a:rPr>
              <a:t>Final results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827583" y="1595021"/>
            <a:ext cx="7272809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 smtClean="0"/>
              <a:t>The outcome will be presented to the participating Cancer Registries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The outcome will be presented to the collaborating partners</a:t>
            </a:r>
          </a:p>
          <a:p>
            <a:pPr marL="800100" lvl="1" indent="-342900">
              <a:buFont typeface="Arial" pitchFamily="34" charset="0"/>
              <a:buChar char="•"/>
            </a:pPr>
            <a:endParaRPr lang="en-GB" sz="2400" dirty="0" smtClean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Final report to the European Commission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Scientific publication in case of approval from the participating Cancer Registries</a:t>
            </a:r>
          </a:p>
          <a:p>
            <a:pPr marL="285750" indent="-285750">
              <a:buFontTx/>
              <a:buChar char="-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619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hoek 2"/>
          <p:cNvSpPr/>
          <p:nvPr/>
        </p:nvSpPr>
        <p:spPr>
          <a:xfrm>
            <a:off x="3657516" y="347812"/>
            <a:ext cx="1612942" cy="5909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hangingPunct="0">
              <a:lnSpc>
                <a:spcPct val="90000"/>
              </a:lnSpc>
            </a:pPr>
            <a:r>
              <a:rPr lang="en-GB" sz="3600" b="1" dirty="0" smtClean="0">
                <a:latin typeface="+mj-lt"/>
                <a:ea typeface="+mj-ea"/>
                <a:cs typeface="+mj-cs"/>
              </a:rPr>
              <a:t>Finance</a:t>
            </a:r>
            <a:endParaRPr lang="en-GB" sz="3600" b="1" dirty="0">
              <a:latin typeface="+mj-lt"/>
              <a:ea typeface="+mj-ea"/>
              <a:cs typeface="+mj-cs"/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827583" y="1595021"/>
            <a:ext cx="72728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dirty="0" smtClean="0"/>
              <a:t>At the moment we are working on an amendment for shifting money within our Work Package to contribute to the data collection.</a:t>
            </a:r>
          </a:p>
          <a:p>
            <a:pPr marL="285750" indent="-285750">
              <a:buFontTx/>
              <a:buChar char="-"/>
            </a:pPr>
            <a:endParaRPr lang="en-GB" sz="2400" dirty="0"/>
          </a:p>
          <a:p>
            <a:pPr marL="285750" indent="-285750">
              <a:buFontTx/>
              <a:buChar char="-"/>
            </a:pPr>
            <a:r>
              <a:rPr lang="en-GB" sz="2400" dirty="0" smtClean="0"/>
              <a:t>In case the amendment is approved we can support each country with:</a:t>
            </a:r>
          </a:p>
          <a:p>
            <a:r>
              <a:rPr lang="en-GB" sz="2400" dirty="0" smtClean="0"/>
              <a:t> </a:t>
            </a:r>
          </a:p>
          <a:p>
            <a:pPr algn="ctr"/>
            <a:r>
              <a:rPr lang="en-GB" sz="2400" dirty="0" smtClean="0"/>
              <a:t>€2000,-*</a:t>
            </a:r>
          </a:p>
          <a:p>
            <a:pPr algn="ctr"/>
            <a:endParaRPr lang="en-GB" sz="2000" dirty="0"/>
          </a:p>
          <a:p>
            <a:r>
              <a:rPr lang="en-GB" sz="2000" dirty="0" smtClean="0"/>
              <a:t>* This will be transferred to your cancer registry after submitting your data for analyses</a:t>
            </a:r>
          </a:p>
        </p:txBody>
      </p:sp>
    </p:spTree>
    <p:extLst>
      <p:ext uri="{BB962C8B-B14F-4D97-AF65-F5344CB8AC3E}">
        <p14:creationId xmlns:p14="http://schemas.microsoft.com/office/powerpoint/2010/main" val="2085573224"/>
      </p:ext>
    </p:extLst>
  </p:cSld>
  <p:clrMapOvr>
    <a:masterClrMapping/>
  </p:clrMapOvr>
</p:sld>
</file>

<file path=ppt/theme/theme1.xml><?xml version="1.0" encoding="utf-8"?>
<a:theme xmlns:a="http://schemas.openxmlformats.org/drawingml/2006/main" name="Capsule">
  <a:themeElements>
    <a:clrScheme name="Capsule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apsule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1258</TotalTime>
  <Words>403</Words>
  <Application>Microsoft Macintosh PowerPoint</Application>
  <PresentationFormat>On-screen Show (4:3)</PresentationFormat>
  <Paragraphs>112</Paragraphs>
  <Slides>10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Capsule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Questions and suggestions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Roberto Rizzo</dc:creator>
  <cp:lastModifiedBy>Chris Matthews</cp:lastModifiedBy>
  <cp:revision>154</cp:revision>
  <cp:lastPrinted>2014-01-16T14:17:18Z</cp:lastPrinted>
  <dcterms:created xsi:type="dcterms:W3CDTF">2008-10-25T15:12:06Z</dcterms:created>
  <dcterms:modified xsi:type="dcterms:W3CDTF">2014-08-04T11:21:43Z</dcterms:modified>
</cp:coreProperties>
</file>